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notesSlides/notesSlide25.xml" ContentType="application/vnd.openxmlformats-officedocument.presentationml.notesSlide+xml"/>
  <Override PartName="/ppt/tags/tag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636" r:id="rId2"/>
    <p:sldId id="665" r:id="rId3"/>
    <p:sldId id="654" r:id="rId4"/>
    <p:sldId id="652" r:id="rId5"/>
    <p:sldId id="523" r:id="rId6"/>
    <p:sldId id="524" r:id="rId7"/>
    <p:sldId id="538" r:id="rId8"/>
    <p:sldId id="659" r:id="rId9"/>
    <p:sldId id="660" r:id="rId10"/>
    <p:sldId id="661" r:id="rId11"/>
    <p:sldId id="662" r:id="rId12"/>
    <p:sldId id="663" r:id="rId13"/>
    <p:sldId id="664" r:id="rId14"/>
    <p:sldId id="653" r:id="rId15"/>
    <p:sldId id="337" r:id="rId16"/>
    <p:sldId id="369" r:id="rId17"/>
    <p:sldId id="273" r:id="rId18"/>
    <p:sldId id="359" r:id="rId19"/>
    <p:sldId id="276" r:id="rId20"/>
    <p:sldId id="277" r:id="rId21"/>
    <p:sldId id="288" r:id="rId22"/>
    <p:sldId id="347" r:id="rId23"/>
    <p:sldId id="368" r:id="rId24"/>
    <p:sldId id="342" r:id="rId25"/>
    <p:sldId id="361" r:id="rId26"/>
    <p:sldId id="363" r:id="rId27"/>
    <p:sldId id="362" r:id="rId28"/>
    <p:sldId id="360" r:id="rId29"/>
    <p:sldId id="656" r:id="rId30"/>
    <p:sldId id="549" r:id="rId31"/>
    <p:sldId id="550" r:id="rId32"/>
    <p:sldId id="551" r:id="rId33"/>
    <p:sldId id="672" r:id="rId34"/>
    <p:sldId id="658" r:id="rId35"/>
    <p:sldId id="670" r:id="rId36"/>
    <p:sldId id="671" r:id="rId37"/>
  </p:sldIdLst>
  <p:sldSz cx="9144000" cy="5715000" type="screen16x10"/>
  <p:notesSz cx="6858000" cy="9144000"/>
  <p:custDataLst>
    <p:tags r:id="rId4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 autoAdjust="0"/>
    <p:restoredTop sz="94286" autoAdjust="0"/>
  </p:normalViewPr>
  <p:slideViewPr>
    <p:cSldViewPr>
      <p:cViewPr varScale="1">
        <p:scale>
          <a:sx n="145" d="100"/>
          <a:sy n="145" d="100"/>
        </p:scale>
        <p:origin x="1408" y="16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238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518"/>
    </p:cViewPr>
  </p:sorterViewPr>
  <p:notesViewPr>
    <p:cSldViewPr>
      <p:cViewPr varScale="1">
        <p:scale>
          <a:sx n="57" d="100"/>
          <a:sy n="57" d="100"/>
        </p:scale>
        <p:origin x="-14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874AF8-8C71-B20D-6D26-3B2667C9EB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D7E74-8804-5F27-A1D9-B4DE0E9BD5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F5AB0A5-65E1-4244-9413-3E90322B999D}" type="datetimeFigureOut">
              <a:rPr lang="en-US" altLang="en-US"/>
              <a:pPr>
                <a:defRPr/>
              </a:pPr>
              <a:t>10/10/24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052CB-5BE0-F444-E8B2-669662F20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CB8FB-C3A8-2F04-430A-A15574F637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1B05C62-5B62-B649-A017-1C1F3962BF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B0A57D-FB40-9B5C-E7C4-21B2A63BBA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E2078-C533-AB56-8281-090A7342C7E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DC8D021-2D94-D84F-BE33-7D13236C3E01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6633DFF-9F9C-5F97-D865-0F3A91DA4F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629F0E-D801-04BD-68DE-6223D46E7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7901D-FC63-C261-FA71-1723627B70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1373E-F7E7-56B0-B64F-D80752B66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5D115ED-6CB9-E24F-9593-D6AAEB136CA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22C7974D-4FFF-2C46-CB90-7872D9F798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96FD47A4-99BD-672B-1DD0-52D8FBB7B9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0130B0A2-F5C4-58A3-EEEE-F7E594FF0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ABFD1D7-04E5-074C-84F4-1300C95B519F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1F15CDC3-CADD-B0B9-9092-890E4213F3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8974000D-43AD-A822-6EEA-EC8DB47D0C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43C6B666-23E3-969A-E82C-A5FF5EA62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09A6EDF-F830-D94E-B3DB-C3626AF56078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A294DA9E-B8B3-1073-7C1C-AE852F0F0E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A521C809-F495-CDDB-9188-8B15EC2917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B1D78208-5BFE-7AB7-D5D5-418547953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110CEFE-C2F0-4C4C-B9EF-5F9667033107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77526A89-3772-DD74-31CE-BC8A632969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FEF1070-39CA-301C-0D34-3719D8B455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0B78B908-DCAB-B9FA-5C91-9E6996C3A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B8C9BD1-1038-C34B-9CCB-BC3E7F51D47C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72DC0717-AE5F-C302-0362-6369F0AB86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BDAFE5D5-2ADF-4F2D-ABE9-E950A296E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FC8551BA-92AD-5D98-D6F0-4587BB91C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4D45EA8-C431-7B4E-A4E3-E582B1068E24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1EAA0860-8B35-F6D7-108A-FBCBCE2D0B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AA53BE4B-5699-CA6F-678B-9F5296EE7F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2B5A3F21-2EAA-3EF5-6E0B-7CC6C2EE0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62B994E-7DBD-4848-9CAD-11C62CAD56FB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0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66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1688BCD3-68C9-59F8-7B88-144FD257DD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3218ABC1-9162-DBF9-8030-3502B2A3DC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6E9C23E6-81E3-4D3C-0C78-C73DE2B04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C03365C-A3EC-9E4C-9E84-C31E2AFA9458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180B68C8-EE12-0063-DE1F-E30154AFEB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464A9E59-4F9C-1162-0B84-7B2B3F0ACD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ECA6EED5-D05B-AC41-1262-5B0282306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A6433CF-B697-7B4A-BF47-B03F4BADFDFA}" type="slidenum">
              <a:rPr lang="en-GB" altLang="en-US" smtClean="0"/>
              <a:pPr/>
              <a:t>29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F96717BF-FE27-C98F-579F-B059E17C2F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A758322B-9D57-9CC5-D67F-198466556A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F6C48DFB-8AA1-5BD1-E209-9ACE3C3B7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7C889E5-B15C-D443-AF12-945B280EDF2C}" type="slidenum">
              <a:rPr lang="en-GB" altLang="en-US" smtClean="0"/>
              <a:pPr/>
              <a:t>30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36261B06-DD6C-8BAA-528E-0A9E472C54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33E71AB1-807B-0584-143F-1C93F573B5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B64A4424-5024-F183-C3BB-56C9B859D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6F048DB-231B-994A-93B7-9801861F9E18}" type="slidenum">
              <a:rPr lang="en-GB" altLang="en-US" smtClean="0"/>
              <a:pPr/>
              <a:t>31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FB7CB7B0-0586-34EC-8FDE-B7E658679F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AF919320-EDCD-3946-7CD9-A33E1EEE5C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277C265C-8E8C-9E15-B56E-DA0A5175A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DAFF166-A9A8-104E-AFFB-D61DD4E2FE6B}" type="slidenum">
              <a:rPr lang="en-GB" altLang="en-US" smtClean="0"/>
              <a:pPr/>
              <a:t>32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>
            <a:extLst>
              <a:ext uri="{FF2B5EF4-FFF2-40B4-BE49-F238E27FC236}">
                <a16:creationId xmlns:a16="http://schemas.microsoft.com/office/drawing/2014/main" id="{94A6BBB9-DD63-80B6-D4A4-0F0992F492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>
            <a:extLst>
              <a:ext uri="{FF2B5EF4-FFF2-40B4-BE49-F238E27FC236}">
                <a16:creationId xmlns:a16="http://schemas.microsoft.com/office/drawing/2014/main" id="{A2F6D259-7050-17E3-283D-3988607A94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F0ECB596-47A6-BFAD-363A-6FE476779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5EF247C-298B-6E4B-B40E-750AD6C2F9B7}" type="slidenum">
              <a:rPr lang="en-GB" altLang="en-US" smtClean="0"/>
              <a:pPr/>
              <a:t>33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EDD7CF2F-2FD5-AD30-7D99-6008910F97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CB97D292-DABF-F4B7-6C54-6F5082D7B9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353525BD-5DC2-6DD3-3C6A-08C94BFBE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5E0ADC2-BC67-3C48-AACF-9A657152F835}" type="slidenum">
              <a:rPr lang="en-GB" altLang="en-US" smtClean="0"/>
              <a:pPr/>
              <a:t>34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8D76015F-1BC3-E13E-FF3A-7A63BDE6E8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2E55706D-7A48-DE8D-99D8-93275B4D95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E87980AD-7C3F-7E33-7859-7A3CDD554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42A5479-6206-4143-AB16-80E1AF14B953}" type="slidenum">
              <a:rPr lang="en-GB" altLang="en-US" smtClean="0"/>
              <a:pPr/>
              <a:t>35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EFC31110-7773-7B6B-569E-CA8FBC3001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67984470-C6C9-B394-F1E0-D36DE937E7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FEAD14EE-F907-4986-DCEA-2A167D0C5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05F1065-2BC4-C147-821E-7BB71EB0AD3F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CF587E3D-8463-5CEC-184C-33875398AE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C5D5A307-9374-B9CB-4CE3-72E30CB8F4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3FAE34D8-DA46-CD55-F33D-10611A60F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3F1C3A1A-AE12-7F4F-8570-AB8E7F754E91}" type="slidenum">
              <a:rPr lang="en-GB" altLang="en-US" smtClean="0"/>
              <a:pPr/>
              <a:t>36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E8AC5433-E5B6-F27E-3A80-188DFD4518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4A3C6886-C41A-CB09-DEDB-D8818B4CC6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D058975-5A76-8D86-3A07-131F653B9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3F970AD-E57C-D54B-B872-875926C0150C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3F23ED67-BDF3-8285-515B-15CF941BEB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25259F49-E77A-DD18-697D-780F9F77FF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3F2F1913-1C5B-C09D-3BAF-8C925A9A3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B3201C7-8018-D942-B9FA-197C67BFAF8F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94900D7A-4C0A-72A7-F3A4-9FA1BC7B15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D17214A3-543D-656B-1856-981D4835F7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F218569B-BE47-33D0-E4D7-65D7C2373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15EED61-0CA6-9944-967F-59A81ED91E03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9C332D3-2715-28C5-BF65-C2711FA6E4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DE0B5017-350E-8FE7-DFDB-3D07F0193D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61F4960B-3CEA-41CB-6776-F8CC185A2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5055B90-5186-A342-B69F-E926E3CEBCF7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153669EF-57AB-7DD3-8B34-521B2770CD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9F52D5C1-F7C1-936C-B6A6-D6ADBF466D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4B0ED412-E3DC-FB75-DD3F-1BACAB55D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2D0D45F-F653-C344-BFA6-A67EBE24F8C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A11DCC74-725E-A1AA-30FE-9B301C7010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224197F4-15FC-F506-DFB9-39DE5F4D86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2A9223EE-AEAC-5BD3-ECF2-C113F729D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5AEEC3D-2345-F245-B184-952D2FEC2EA2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F956B-CD82-7289-9311-A63B188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CCAB1-9177-0C42-A998-6495F5E202B6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CB27E-9423-FF94-7F51-9DA9D793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4979-8333-4E89-CFC3-DA83B443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56DE3-0B9A-4847-B52C-DB3117BDC6C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9304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87B2-75EA-2600-53C5-95ECF1F9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7422F-CA32-C94B-BF70-0F41F4A8A1F5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254EB-6366-D373-78A7-C25ADE47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4559-D1D9-DC38-07AC-B90D132D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3C91A-DDD1-E243-958B-769E388AE3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3815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EBCB2-5764-25A8-CCE4-5B3B969E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1E37E-D8AE-D442-A637-DE84D776561C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66F36-1B17-227C-6ABD-AD940A3C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3DAB3-0797-4BC9-D2FA-F63D158D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4D558-9217-5340-9DA6-FCE652CE9F5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1141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43398-5402-3786-14E8-B718A01D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6E42E-071D-C64B-8662-328B278ABF7F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75451-0953-2B3B-EC75-AEBD1ACCA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BF9DC-BBD4-B8C2-E67F-C6F6B94A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D32B1-908D-5449-ACAB-766D7228D3C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44579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6943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9C7DD-A3CA-0A4F-7B09-8F86AEC8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873D4-F09B-5B43-AD41-B8B19469CFD4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35FA0-DCF1-097B-A812-A4D60530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1E41C-A6B3-E4C2-09C9-AD1FEA12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9149E-2701-9049-B827-497C9980A0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102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AC056-33C4-4476-010F-7A183C8A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B8776-6D7D-3949-A48F-80A8CCEAB207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589D0-AB17-D6D5-D4E3-916142D9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E8B2F-5541-26F4-E3E4-02410CA4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77C13-949E-7043-8A49-C4A9EC7B4FC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050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60EBFEB-AB20-19A0-B0A8-A72424E2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D5D37-443F-9E42-B92C-88F241D20E04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F2C4A7B-71C7-86F9-AEBA-21B1591D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12FE61-B8EF-A5CB-3799-1B8ABD8E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759BD-6E38-0B45-9C19-ECC3BD96562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903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64AE498-5CAB-F8AA-8AC9-67E0371B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A224C-653F-8E4E-BBFB-92AC22B6645D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678D8C-FA1A-5ECC-46B9-7D90B34E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5CF49E-2496-6F34-524F-90219FEE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07F81-D5EE-944C-8848-75369790E07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9288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9CEB26D-0226-2AFE-800E-A1C0B353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48B3DD-66EA-FB4B-A720-0BDB0C3BFACE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EA1293-3494-98C2-A61D-288168C6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D3F62ED-E832-6EBC-52C2-60BE5134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C093E-CD91-D64E-89AB-77AB55575B2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0484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4F61122-9FF0-54C8-9734-922B4C82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E97B2-9D20-9044-9CDB-D63FDC212F2E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046DBBA-0DAA-BDF2-02BF-501D6AD52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44CFF8-3658-6C47-876B-3CF036E5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9E60D-7841-8849-8D36-3EB15DC4530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6947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C51D7-D10C-0BC7-3124-36BA350A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C8363-685B-EA4F-91B5-36EE34E2BCA7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35EC91-AAB0-D5A7-6F8E-B1E78CEE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BBB08-66F5-2AC8-DC42-51CC368C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710B-661D-AF45-B828-4A15AD15D9D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590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C12DE3-B181-FF85-D9E3-8FD2A691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D2787-A223-E54A-8352-FB27C94D61AA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8707A4-731E-03E9-9835-AB0C9AE1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DE5604-7AA5-6F38-BC02-A0F1A67A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2ACD2-9D31-444A-BBC1-C9C24C276C3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818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290B0-0FDF-7FAF-FDD7-5C106616A35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9DB46B7-45AB-F2BA-04BF-399E385222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19BB8-062E-C2D3-F859-344907FA7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EE6E70C-7ED9-0E4D-A432-43A0624418AE}" type="datetimeFigureOut">
              <a:rPr lang="en-GB" altLang="en-US"/>
              <a:pPr>
                <a:defRPr/>
              </a:pPr>
              <a:t>10/10/2024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5085-721A-E9B9-D963-C37BECA40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F516-9C2C-401C-B382-2557B65E6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4111D7-CB26-1A49-A154-810DD480153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zmat/hashnew2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securitysite.com/aes/hashnew4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_symmetr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hazmat/hashnew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_symmetric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hazmat/hashnew2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0FF5DDD1-9334-1FFA-203B-FDE257AF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Symmetric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Key Entropy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OBE, FRSE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/symmetric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16386" name="Picture 4" descr="Image">
            <a:extLst>
              <a:ext uri="{FF2B5EF4-FFF2-40B4-BE49-F238E27FC236}">
                <a16:creationId xmlns:a16="http://schemas.microsoft.com/office/drawing/2014/main" id="{A568D264-558C-5DD2-5ADF-57DD013F0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605420"/>
            <a:ext cx="3378451" cy="283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6269A2D-B735-0EAF-FB01-925D26C28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19" y="-94828"/>
            <a:ext cx="6438626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94928EAF-6CA1-3DF6-28AD-AD60CBBD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9EED000F-E357-B390-C620-A09ABAEE3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F9095BCD-F255-63E1-D6F0-E9E70E24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82A6805D-AC65-4584-85ED-16A41896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435A509E-86EC-3B8A-AEC5-525EB9C95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AC7C6EB8-808B-9F30-A7D4-66BB5EE7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C2FB3CA7-4B2E-681A-EECE-B386C396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EFE905D3-14F1-86E8-C31F-00CC5BB9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F1EDFF5C-C25D-7519-74B6-9DF7BEBCA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C5C715F6-04C7-F6CC-898A-138CCDA1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D1170086-D4F4-C6F4-6F42-8BE86BE47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6799D67E-1E57-0E69-4C83-10F1637A6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8F322265-A8F8-3948-992C-F531BED70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</a:p>
        </p:txBody>
      </p:sp>
      <p:pic>
        <p:nvPicPr>
          <p:cNvPr id="43010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CA9CDA61-3406-CDFF-071F-A98EF4EC8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5AF42-05F0-C19A-FE1C-C0B6CF37AF1D}"/>
              </a:ext>
            </a:extLst>
          </p:cNvPr>
          <p:cNvSpPr txBox="1"/>
          <p:nvPr/>
        </p:nvSpPr>
        <p:spPr>
          <a:xfrm>
            <a:off x="269111" y="3785853"/>
            <a:ext cx="8273052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/>
              <a:t>Block cipher: </a:t>
            </a:r>
            <a:r>
              <a:rPr lang="en-GB" b="1" dirty="0"/>
              <a:t>AES (128-bit block)</a:t>
            </a:r>
            <a:r>
              <a:rPr lang="en-GB" dirty="0"/>
              <a:t>, DES (64-bit block), 3DES (64-bit block), Blowfish, SM4, Camellia, GOST, IDEA, RC2, Serpent, Skipjack, </a:t>
            </a:r>
            <a:r>
              <a:rPr lang="en-GB" dirty="0" err="1"/>
              <a:t>Twofish</a:t>
            </a:r>
            <a:r>
              <a:rPr lang="en-GB" dirty="0"/>
              <a:t>, and XTEA</a:t>
            </a:r>
            <a:br>
              <a:rPr lang="en-GB" dirty="0"/>
            </a:br>
            <a:r>
              <a:rPr lang="en-GB" dirty="0"/>
              <a:t>Stream cipher: </a:t>
            </a:r>
            <a:r>
              <a:rPr lang="en-GB" b="1" dirty="0"/>
              <a:t>ChaCha20</a:t>
            </a:r>
            <a:r>
              <a:rPr lang="en-GB" dirty="0"/>
              <a:t>, </a:t>
            </a:r>
            <a:r>
              <a:rPr lang="en-GB" b="1" dirty="0"/>
              <a:t>AES GCM</a:t>
            </a:r>
            <a:r>
              <a:rPr lang="en-GB" dirty="0"/>
              <a:t>, ARIA, Sala20, and RC4.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AES also known as Rijndael (after Joan Daemen and Vincent </a:t>
            </a:r>
            <a:r>
              <a:rPr lang="en-GB" dirty="0" err="1"/>
              <a:t>Rijmen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/>
              <a:t>ChaCha20 created by Daniel J Bernstein.</a:t>
            </a:r>
            <a:br>
              <a:rPr lang="en-GB" dirty="0"/>
            </a:br>
            <a:r>
              <a:rPr lang="en-GB" dirty="0"/>
              <a:t>Blowfish and </a:t>
            </a:r>
            <a:r>
              <a:rPr lang="en-GB" dirty="0" err="1"/>
              <a:t>Twofish</a:t>
            </a:r>
            <a:r>
              <a:rPr lang="en-GB" dirty="0"/>
              <a:t> created by Bruce Schneier.</a:t>
            </a: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Number of keys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3CACBC-4FB3-8318-E31D-6A22CA73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0" y="1026729"/>
            <a:ext cx="6858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C75153A-38F5-BEE3-0F25-96AF6118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7" y="1320176"/>
            <a:ext cx="8439382" cy="299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38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golang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go_pad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25D19E-C168-FE4B-A892-A3C7BAD49499}"/>
              </a:ext>
            </a:extLst>
          </p:cNvPr>
          <p:cNvSpPr/>
          <p:nvPr/>
        </p:nvSpPr>
        <p:spPr>
          <a:xfrm>
            <a:off x="0" y="5169068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golang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go_pad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ts val="360"/>
              </a:spcBef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360"/>
              </a:spcBef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360"/>
              </a:spcBef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360"/>
              </a:spcBef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360"/>
              </a:spcBef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360"/>
              </a:spcBef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91DAD96F-BCDB-DF32-720B-8C1AF0EE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3F1636B8-D0F6-1BF9-CE6C-FC655E571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7E83137D-C9A2-7BC9-6C44-4E52DC23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360"/>
              </a:spcBef>
              <a:defRPr sz="2000"/>
            </a:pPr>
            <a:r>
              <a:rPr dirty="0"/>
              <a:t>After padding (CMS): 68656c6c6f</a:t>
            </a:r>
            <a:r>
              <a:rPr lang="en-GB" b="1" dirty="0">
                <a:solidFill>
                  <a:srgbClr val="FF0000"/>
                </a:solidFill>
              </a:rPr>
              <a:t>0b0b0b0b0b0b0b0b0b0b0</a:t>
            </a:r>
            <a:r>
              <a:rPr b="1" dirty="0">
                <a:solidFill>
                  <a:srgbClr val="FF0000"/>
                </a:solidFill>
              </a:rPr>
              <a:t>b</a:t>
            </a:r>
            <a:br>
              <a:rPr dirty="0"/>
            </a:br>
            <a:r>
              <a:rPr dirty="0"/>
              <a:t>Cipher (ECB): 0a7ec77951291795bac6690c9e7f4c0d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(Bit): 68656c6c6f8000000000000000000000</a:t>
            </a:r>
            <a:br>
              <a:rPr dirty="0"/>
            </a:br>
            <a:r>
              <a:rPr dirty="0"/>
              <a:t>Cipher (ECB): 731abffc2e3b2c2b5caa9ca2339344f9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</a:t>
            </a:r>
            <a:r>
              <a:rPr dirty="0" err="1"/>
              <a:t>ZeroLen</a:t>
            </a:r>
            <a:r>
              <a:rPr dirty="0"/>
              <a:t>): 68656c6c6f000000000000000000000a</a:t>
            </a:r>
            <a:br>
              <a:rPr dirty="0"/>
            </a:br>
            <a:r>
              <a:rPr dirty="0"/>
              <a:t>Cipher (ECB): d28e2f7e8e44e068732b292bde444245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(Null): 68656c6c6f0000000000000000000000</a:t>
            </a:r>
            <a:br>
              <a:rPr dirty="0"/>
            </a:br>
            <a:r>
              <a:rPr dirty="0"/>
              <a:t>Cipher (ECB): 444797422460453d95856eb2a1520ece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(Random): 68656c6c6</a:t>
            </a:r>
            <a:r>
              <a:rPr i="1" dirty="0"/>
              <a:t>ffc6ecfd884a38798d62</a:t>
            </a:r>
            <a:r>
              <a:rPr dirty="0"/>
              <a:t>a</a:t>
            </a:r>
            <a:r>
              <a:rPr b="1" dirty="0"/>
              <a:t>0a</a:t>
            </a:r>
            <a:br>
              <a:rPr b="1" dirty="0"/>
            </a:br>
            <a:r>
              <a:rPr dirty="0"/>
              <a:t>Cipher (ECB): c2c88b4364d2c2dc6f2cac9ab73c995d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9D7C2-A0C5-4163-17D0-81048B297630}"/>
              </a:ext>
            </a:extLst>
          </p:cNvPr>
          <p:cNvSpPr txBox="1"/>
          <p:nvPr/>
        </p:nvSpPr>
        <p:spPr>
          <a:xfrm>
            <a:off x="721284" y="5057311"/>
            <a:ext cx="4114800" cy="3416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22960"/>
            <a:r>
              <a:rPr lang="en-US" sz="1620" dirty="0">
                <a:latin typeface="Calibri"/>
                <a:cs typeface="Calibri"/>
                <a:hlinkClick r:id="rId3"/>
              </a:rPr>
              <a:t>https://asecuritysite.com/hazmat/hashnew28</a:t>
            </a:r>
            <a:r>
              <a:rPr lang="en-US" sz="1620" dirty="0">
                <a:latin typeface="Calibri"/>
                <a:cs typeface="Calibri"/>
              </a:rPr>
              <a:t> 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42700674-E51F-1C92-07FA-D65B550D1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87" y="4229100"/>
            <a:ext cx="1143000" cy="1143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406140" y="491490"/>
            <a:ext cx="486918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9" y="397193"/>
            <a:ext cx="2540318" cy="5032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79" y="1625918"/>
            <a:ext cx="5392103" cy="1661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977" y="3526155"/>
            <a:ext cx="5412106" cy="16287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484012" y="863405"/>
            <a:ext cx="902091" cy="33239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147" tIns="41147" rIns="41147" bIns="41147" numCol="1" spcCol="38100" rtlCol="0" anchor="t">
            <a:spAutoFit/>
          </a:bodyPr>
          <a:lstStyle/>
          <a:p>
            <a:pPr algn="ctr" defTabSz="822960"/>
            <a:r>
              <a:rPr lang="en-US" sz="1620" dirty="0">
                <a:latin typeface="Calibri"/>
                <a:cs typeface="Calibri"/>
              </a:rPr>
              <a:t>NIST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EF247-C58A-7AC1-43E9-25D0940D8E3D}"/>
              </a:ext>
            </a:extLst>
          </p:cNvPr>
          <p:cNvSpPr txBox="1"/>
          <p:nvPr/>
        </p:nvSpPr>
        <p:spPr>
          <a:xfrm>
            <a:off x="3204245" y="775543"/>
            <a:ext cx="45720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10 rounds for 128-bit keys.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12 rounds for 192-bit keys.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14 rounds for 256-bit keys.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4351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golang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go_chacha</a:t>
            </a:r>
            <a:endParaRPr lang="en-US" dirty="0"/>
          </a:p>
        </p:txBody>
      </p:sp>
      <p:pic>
        <p:nvPicPr>
          <p:cNvPr id="4" name="Picture 3" descr="A screenshot of a document&#10;&#10;Description automatically generated">
            <a:extLst>
              <a:ext uri="{FF2B5EF4-FFF2-40B4-BE49-F238E27FC236}">
                <a16:creationId xmlns:a16="http://schemas.microsoft.com/office/drawing/2014/main" id="{96B2A8ED-702B-0393-3357-7973AC5C6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36" y="1646635"/>
            <a:ext cx="4198933" cy="371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A360-E953-61FD-2DE0-A69F614B0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57FDD22A-7D76-B31A-CFF3-64DD4AD754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A screen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B9C70F7-024D-BBB9-ABB9-B5904790B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444391"/>
            <a:ext cx="6995160" cy="2982243"/>
          </a:xfrm>
          <a:prstGeom prst="rect">
            <a:avLst/>
          </a:prstGeom>
        </p:spPr>
      </p:pic>
      <p:sp>
        <p:nvSpPr>
          <p:cNvPr id="4" name="Padding">
            <a:extLst>
              <a:ext uri="{FF2B5EF4-FFF2-40B4-BE49-F238E27FC236}">
                <a16:creationId xmlns:a16="http://schemas.microsoft.com/office/drawing/2014/main" id="{79473F5F-FC7E-406D-1763-8D8BA3236E97}"/>
              </a:ext>
            </a:extLst>
          </p:cNvPr>
          <p:cNvSpPr txBox="1">
            <a:spLocks/>
          </p:cNvSpPr>
          <p:nvPr/>
        </p:nvSpPr>
        <p:spPr>
          <a:xfrm>
            <a:off x="1005840" y="628650"/>
            <a:ext cx="7406640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147" rIns="41147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defTabSz="822960" hangingPunct="1"/>
            <a:r>
              <a:rPr lang="en-GB" sz="3960" dirty="0">
                <a:latin typeface="Calibri"/>
                <a:cs typeface="Calibri"/>
              </a:rPr>
              <a:t>Cipher Cracking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5F5AFA-4590-3E1A-D588-3BA4514A0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08" y="399740"/>
            <a:ext cx="11430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30CB6-44EB-6483-A830-8072F252698D}"/>
              </a:ext>
            </a:extLst>
          </p:cNvPr>
          <p:cNvSpPr txBox="1"/>
          <p:nvPr/>
        </p:nvSpPr>
        <p:spPr>
          <a:xfrm>
            <a:off x="260131" y="5086350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https://asecuritysite.com/aes/hashnew4a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43246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467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asecuritysite.com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golang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go_symmetric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4431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https://asecuritysite.com/hazmat/hashnew4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467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asecuritysite.com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golang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go_symmetric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511117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467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asecuritysite.com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golang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go_symmetric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11" y="642605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GCM (Galois Counter Mode)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F9F7B-3988-8B4E-B0FE-991C062BAFB0}"/>
              </a:ext>
            </a:extLst>
          </p:cNvPr>
          <p:cNvSpPr/>
          <p:nvPr/>
        </p:nvSpPr>
        <p:spPr>
          <a:xfrm>
            <a:off x="1" y="5152251"/>
            <a:ext cx="4548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https://asecuritysite.com/hazmat/hashnew21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0417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DD43DCFD-328F-0F61-DB9C-1B7674A4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</a:p>
        </p:txBody>
      </p:sp>
      <p:pic>
        <p:nvPicPr>
          <p:cNvPr id="2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59EAC7AE-11DB-01D9-1E93-6AF16898B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57563"/>
            <a:ext cx="3540200" cy="359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5491F025-2AB4-CCC4-E425-1B3E625A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Symmetric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b="1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Key Entropy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OBE, FRSE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/symmetric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9544ACFA-4709-8400-C803-BF3D9E93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39751"/>
            <a:ext cx="3540200" cy="359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58B37C07-8BB2-EF71-DDFA-C9B249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1E2905FA-7224-4C3E-3FFC-5D95F47B4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5539" name="Picture 2">
            <a:extLst>
              <a:ext uri="{FF2B5EF4-FFF2-40B4-BE49-F238E27FC236}">
                <a16:creationId xmlns:a16="http://schemas.microsoft.com/office/drawing/2014/main" id="{DCEC3151-2D5D-ED57-0D00-A569B3BB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A36FA3B6-20B5-23DD-3C19-322F946B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1B3F6BB4-436C-4CAD-83C6-3B60F1889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FA25FC89-5E43-0964-D492-79B6EA3C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2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1060D270-9DE6-1810-FD65-6223A72E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E5DC1135-2D95-A3E2-394F-28BD5D1DB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1DFC7AAD-C729-7A6F-AFEF-8D021C01F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71493B1D-D049-8EBF-1C3D-671D97EF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1CEA654D-F185-491E-29C2-918120C8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F5ECB574-65A5-A787-C646-08B916A7C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9681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84" name="Object 4">
            <a:extLst>
              <a:ext uri="{FF2B5EF4-FFF2-40B4-BE49-F238E27FC236}">
                <a16:creationId xmlns:a16="http://schemas.microsoft.com/office/drawing/2014/main" id="{AA6539EC-7E4F-3893-B8D1-3296440FDA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3513"/>
          <a:ext cx="6921500" cy="552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375900" imgH="8255000" progId="Visio.Drawing.15">
                  <p:embed/>
                </p:oleObj>
              </mc:Choice>
              <mc:Fallback>
                <p:oleObj r:id="rId3" imgW="10375900" imgH="8255000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3513"/>
                        <a:ext cx="6921500" cy="552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ED1F550D-D2E3-0697-4F44-0C73F8DF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2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5A8E7E93-1D70-439C-3A0D-A6DECF8D0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39751"/>
            <a:ext cx="3540200" cy="359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9F8455A7-1C1C-7D44-E5EC-84D768CF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Key Entropy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F738EE-5A22-FEDD-24D4-D2B6CD76A2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1188" y="3073400"/>
          <a:ext cx="7200900" cy="2441575"/>
        </p:xfrm>
        <a:graphic>
          <a:graphicData uri="http://schemas.openxmlformats.org/drawingml/2006/table">
            <a:tbl>
              <a:tblPr/>
              <a:tblGrid>
                <a:gridCol w="205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Password definition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possible characters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passwords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Entropy (bits)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[0-9]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100,000,000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2.08827x10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5.34597x10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[a-zA-Z0-9]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2.1834x10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[a-zA-Z0-9$%!@+=]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4.57163x10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48.7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2AC6511-AC6A-D3F7-D78E-A3692FC40132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583" y="1254684"/>
            <a:ext cx="7200800" cy="678455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Arial" charset="0"/>
                <a:cs typeface="Arial" charset="0"/>
              </a:rPr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E775E8-E101-3096-9B0D-B12AF7265A3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2160771"/>
            <a:ext cx="6120680" cy="69672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24E5D052-254C-CD1A-9EA3-8D26F4CD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2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EF77A3C8-6AB3-ABD5-2735-903FFB39E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39751"/>
            <a:ext cx="3540200" cy="359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98599F6-0E62-A699-46E5-1710ACFC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25A7E6A-C324-D7DD-506F-2B8736D65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2B93BADC-366B-E70F-616C-9AAF07891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D0C83DC6-2729-8A76-5F1C-939CA99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F13A761-654D-5C27-AAA3-3DA82CE80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CF4E4FAD-8F38-659A-3D3E-9014F7775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4D6D55BE-0EC0-27E5-278E-D190DC53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6F419F70-F9E4-28AB-4DA2-8CFB00F35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6627" name="Picture 1">
            <a:extLst>
              <a:ext uri="{FF2B5EF4-FFF2-40B4-BE49-F238E27FC236}">
                <a16:creationId xmlns:a16="http://schemas.microsoft.com/office/drawing/2014/main" id="{352F9BA1-EB54-F800-EDB4-1F8ECC44A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877672C6-EB8D-1FC6-1942-1C4D0683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8674" name="Content Placeholder 2" descr="A black and white cat lying on a bed&#10;&#10;Description automatically generated with medium confidence">
            <a:extLst>
              <a:ext uri="{FF2B5EF4-FFF2-40B4-BE49-F238E27FC236}">
                <a16:creationId xmlns:a16="http://schemas.microsoft.com/office/drawing/2014/main" id="{4C8E4177-B8E2-1644-6042-55A2BACCAD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333500"/>
            <a:ext cx="5029200" cy="3771900"/>
          </a:xfrm>
        </p:spPr>
      </p:pic>
      <p:pic>
        <p:nvPicPr>
          <p:cNvPr id="28675" name="Picture 2">
            <a:extLst>
              <a:ext uri="{FF2B5EF4-FFF2-40B4-BE49-F238E27FC236}">
                <a16:creationId xmlns:a16="http://schemas.microsoft.com/office/drawing/2014/main" id="{C4D01787-4ED6-62F7-47D6-A79A75187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2DC4AEA-0592-21FF-29AB-AEDF992FB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09750"/>
            <a:ext cx="78994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FFAC3CD-CFC2-3668-93FA-48336C0D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EF54E218-C95C-DB68-0D99-6695A99CA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7C5A6790-374C-07A3-8810-22ABFF7BC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3CB0BA0-F537-1E9F-07C2-24D2C87F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50235170-DFE3-9593-CD51-5DB6CC7D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E27ED239-ABA3-B58E-CD87-E7F453F86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EXPANDSHOWBAR" val="True"/>
  <p:tag name="TASKPANEKEY" val="dafbef08-a348-49d7-bea5-b86f92686b8d"/>
  <p:tag name="TPFULLVERSION" val="4.3.2.11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8440</TotalTime>
  <Words>925</Words>
  <Application>Microsoft Macintosh PowerPoint</Application>
  <PresentationFormat>On-screen Show (16:10)</PresentationFormat>
  <Paragraphs>110</Paragraphs>
  <Slides>36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Office Theme</vt:lpstr>
      <vt:lpstr>Visio.Drawing.15</vt:lpstr>
      <vt:lpstr>Symmetric Key  Basics Block or Stream? Secret Key Methods Salting AES Key Entropy  Prof Bill Buchanan OBE, FRSE https://asecuritysite.com/symmetric </vt:lpstr>
      <vt:lpstr>PowerPoint Presentation</vt:lpstr>
      <vt:lpstr>Symmetric Key  Basics Block or Stream? Secret Key Methods Salting AES Key Entropy  Prof Bill Buchanan OBE, FRSE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Symmetric Key  Basics Block or Stream? Secret Key Methods Salting AES Key Entropy  Prof Bill Buchanan OBE https://asecuritysite.com/symmetric</vt:lpstr>
      <vt:lpstr>Symmetric Key</vt:lpstr>
      <vt:lpstr>Number of keys</vt:lpstr>
      <vt:lpstr>PowerPoint Presentation</vt:lpstr>
      <vt:lpstr>PowerPoint Presentation</vt:lpstr>
      <vt:lpstr>Padding</vt:lpstr>
      <vt:lpstr>Padding</vt:lpstr>
      <vt:lpstr>AES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Symmetric Key – GCM (Galois Counter Mode)</vt:lpstr>
      <vt:lpstr>Symmetric Key Basics Block or Stream? Secret Key Methods Salting AES Key Entropy  Prof Bill Buchanan https://asecuritysite.com/symmetric</vt:lpstr>
      <vt:lpstr>PowerPoint Presentation</vt:lpstr>
      <vt:lpstr>PowerPoint Presentation</vt:lpstr>
      <vt:lpstr>PowerPoint Presentation</vt:lpstr>
      <vt:lpstr>PowerPoint Presentation</vt:lpstr>
      <vt:lpstr>Symmetric Key  Basics Block or Stream? Secret Key Methods Salting AES Key Entropy  Prof Bill Buchanan https://asecuritysite.com/symmetric </vt:lpstr>
      <vt:lpstr>Key Entropy</vt:lpstr>
      <vt:lpstr>Symmetric Key  Basics Block or Stream? Secret Key Methods Salting AES Key Entropy  Prof Bill Buchanan OBE https://asecuritysite.com/symmetric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edinsiaf</dc:creator>
  <cp:lastModifiedBy>Buchanan, Bill</cp:lastModifiedBy>
  <cp:revision>159</cp:revision>
  <cp:lastPrinted>2018-01-17T19:44:27Z</cp:lastPrinted>
  <dcterms:created xsi:type="dcterms:W3CDTF">2012-09-04T19:54:08Z</dcterms:created>
  <dcterms:modified xsi:type="dcterms:W3CDTF">2024-10-10T07:20:55Z</dcterms:modified>
</cp:coreProperties>
</file>